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66" r:id="rId4"/>
    <p:sldId id="258" r:id="rId5"/>
    <p:sldId id="259" r:id="rId6"/>
    <p:sldId id="260" r:id="rId7"/>
    <p:sldId id="264" r:id="rId8"/>
    <p:sldId id="277" r:id="rId9"/>
    <p:sldId id="275" r:id="rId10"/>
    <p:sldId id="274" r:id="rId11"/>
    <p:sldId id="273" r:id="rId12"/>
    <p:sldId id="272" r:id="rId13"/>
    <p:sldId id="271" r:id="rId14"/>
    <p:sldId id="270" r:id="rId15"/>
    <p:sldId id="268" r:id="rId16"/>
    <p:sldId id="269" r:id="rId17"/>
    <p:sldId id="265" r:id="rId18"/>
    <p:sldId id="267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39" d="100"/>
          <a:sy n="139" d="100"/>
        </p:scale>
        <p:origin x="17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462d57c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e462d57c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962151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Разработка платформы электронного обучения с построением индивидуальных образовательных курсов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032510"/>
            <a:ext cx="4408800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Чирцов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Тимофей Александрович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</a:t>
            </a:r>
            <a:r>
              <a:rPr lang="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андидат физико-математических наук, доцент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Жуков 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Николай Николаевич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0C8B54-8064-C129-643D-7AE13E97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A7F53F-F17E-EE3F-CD80-B68A0684D7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C89F91C-FEB1-5088-3D5D-BCA94DB6D2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10</a:t>
            </a:fld>
            <a:endParaRPr lang="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7316A7-E46B-BCDF-0841-A2EE937F29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862012"/>
            <a:ext cx="5940425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57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1DF2D8-11C7-1759-24C7-21F02318C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BE89C4-0BE4-FFE7-533D-1E73A4EBC2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9A0E38-0606-D8F5-8BCB-D944B9C1465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11</a:t>
            </a:fld>
            <a:endParaRPr lang="ru"/>
          </a:p>
        </p:txBody>
      </p:sp>
      <p:pic>
        <p:nvPicPr>
          <p:cNvPr id="5" name="Рисунок 4" descr="Изображение выглядит как текст, Мультимедийное программное обеспечение, программное обеспечение, Графическое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8EE74A99-262E-3C04-25F5-46FD50EFD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867410"/>
            <a:ext cx="5940425" cy="340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43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21CDB0-3526-ACE3-A1CF-C86FCEE44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317FA3-D9A9-BB1B-54EB-1C7ABC9101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3B38122-3E6C-F419-C633-03A3B620D5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12</a:t>
            </a:fld>
            <a:endParaRPr lang="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74F321-F108-592A-809A-52CEE71D9C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867092"/>
            <a:ext cx="5940425" cy="340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17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73ADD-F5A5-E828-436B-C5CE7BD9E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3595EC-99E2-4011-7FD9-DF61C0CE9C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16E55E-12E9-14E2-8F67-9F594326E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13</a:t>
            </a:fld>
            <a:endParaRPr lang="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772340-3F2C-54AF-80CF-2895D443A6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877887"/>
            <a:ext cx="5940425" cy="338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15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EEC3C-4D3B-2BE5-F33E-F52E33F4E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B03C50-0E2B-4555-087C-06082D17CF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18A43D7-E578-2E3C-59EA-B120CD2E28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14</a:t>
            </a:fld>
            <a:endParaRPr lang="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4C5F78-FA91-AD37-41D1-83DC430CCD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869315"/>
            <a:ext cx="5940425" cy="340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15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C17E3-04DD-24E0-4EC6-05AFE77FB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64EE46-833B-80A6-680A-F3C0C6B8F7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3147A8-A204-B568-E125-53401BAC6D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15</a:t>
            </a:fld>
            <a:endParaRPr lang="ru"/>
          </a:p>
        </p:txBody>
      </p:sp>
      <p:pic>
        <p:nvPicPr>
          <p:cNvPr id="5" name="Рисунок 4" descr="Изображение выглядит как программное обеспечение, Мультимедийное программное обеспечение, текст, Графическое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990E5805-0158-4451-15F9-E1ED065C9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1017725"/>
            <a:ext cx="5940425" cy="342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534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4CD3D9-F7D5-1801-39EF-ADB5BBEB3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F43DDE-28ED-2DF7-B2EE-9618241FCE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64272B-6731-D882-96D7-B722F6F230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16</a:t>
            </a:fld>
            <a:endParaRPr lang="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5DDFB0-87E6-2340-55FF-270051A53B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87" y="1025207"/>
            <a:ext cx="5940425" cy="339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7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311700" y="135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sz="3000" dirty="0">
              <a:solidFill>
                <a:srgbClr val="000000"/>
              </a:solidFill>
            </a:endParaRPr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17</a:t>
            </a:fld>
            <a:endParaRPr/>
          </a:p>
        </p:txBody>
      </p:sp>
      <p:pic>
        <p:nvPicPr>
          <p:cNvPr id="2" name="Рисунок 1" descr="Изображение выглядит как снимок экрана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5BCCEB0-2DB9-9D02-B5E3-30F186FF99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25" y="855977"/>
            <a:ext cx="6838908" cy="391619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363D23-6366-70B8-2FC4-9A7B583B9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A2960B-AAB4-FDC8-8E9D-3EAFB50383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9BE0D8E-91D7-D50E-83CD-A82977D85A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18</a:t>
            </a:fld>
            <a:endParaRPr lang="ru"/>
          </a:p>
        </p:txBody>
      </p:sp>
      <p:pic>
        <p:nvPicPr>
          <p:cNvPr id="5" name="Рисунок 4" descr="Изображение выглядит как текст, программное обеспечение, Мультимедийное программное обеспечение, Графическое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4703E2CF-EA44-ADC5-57E0-5BB04B4FCC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587" y="1177607"/>
            <a:ext cx="5940425" cy="339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33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/>
              <a:t>Актуальность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r>
              <a:rPr lang="ru-RU" sz="2000" dirty="0">
                <a:solidFill>
                  <a:schemeClr val="tx1"/>
                </a:solidFill>
              </a:rPr>
              <a:t>Современное массовое обучение требует индивидуального подхода, который невозможно обеспечить без цифровых инструментов. Платформы с адаптивными возможностями позволяют учитывать уровень подготовки, интересы и темп работы обучающегося, повышая качество усвоения материала. Разработка такой платформы особенно актуальна в контексте дистанционного образования и масштабных образовательных проектов.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24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/>
              <a:t>Предмет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r>
              <a:rPr lang="ru-RU" sz="2000" dirty="0">
                <a:solidFill>
                  <a:schemeClr val="tx1"/>
                </a:solidFill>
              </a:rPr>
              <a:t>Архитектурные и алгоритмические решения, обеспечивающие построение индивидуальных образовательных траекторий в электронной образовательной платформе.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24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lnSpc>
                <a:spcPct val="150000"/>
              </a:lnSpc>
              <a:buClr>
                <a:schemeClr val="dk1"/>
              </a:buClr>
              <a:buSzPts val="1100"/>
              <a:buNone/>
            </a:pPr>
            <a:r>
              <a:rPr lang="ru-RU" sz="2000" dirty="0">
                <a:solidFill>
                  <a:schemeClr val="tx1"/>
                </a:solidFill>
              </a:rPr>
              <a:t>Разработка программной платформы, обеспечивающей персонализированное обучение за счёт адаптивного представления учебного материала, рекомендательных алгоритмов и системы интеллектуального тестирования.</a:t>
            </a: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231500" y="1818775"/>
            <a:ext cx="8325600" cy="10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Проанализировать существующие образовательные платформы и подходы к адаптивному обучению.</a:t>
            </a:r>
          </a:p>
          <a:p>
            <a:r>
              <a:rPr lang="ru-RU" sz="2000" dirty="0">
                <a:solidFill>
                  <a:schemeClr val="tx1"/>
                </a:solidFill>
              </a:rPr>
              <a:t>Сформировать архитектуру платформы с учётом требований масштабируемости и модульности.</a:t>
            </a:r>
          </a:p>
          <a:p>
            <a:r>
              <a:rPr lang="ru-RU" sz="2000" dirty="0">
                <a:solidFill>
                  <a:schemeClr val="tx1"/>
                </a:solidFill>
              </a:rPr>
              <a:t>Реализовать ключевые модули: ресурсы, тестирование, </a:t>
            </a:r>
            <a:r>
              <a:rPr lang="en" sz="2000" dirty="0">
                <a:solidFill>
                  <a:schemeClr val="tx1"/>
                </a:solidFill>
              </a:rPr>
              <a:t>AI-</a:t>
            </a:r>
            <a:r>
              <a:rPr lang="ru-RU" sz="2000" dirty="0">
                <a:solidFill>
                  <a:schemeClr val="tx1"/>
                </a:solidFill>
              </a:rPr>
              <a:t>курсы, систему рекомендаций.</a:t>
            </a:r>
          </a:p>
          <a:p>
            <a:r>
              <a:rPr lang="ru-RU" sz="2000" dirty="0">
                <a:solidFill>
                  <a:schemeClr val="tx1"/>
                </a:solidFill>
              </a:rPr>
              <a:t>Обеспечить сбор и анализ статистики прохождения.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Проверить работоспособность системы на реальных данных.</a:t>
            </a: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" sz="2000" b="1" dirty="0">
                <a:solidFill>
                  <a:schemeClr val="tx1"/>
                </a:solidFill>
              </a:rPr>
              <a:t>Backend</a:t>
            </a:r>
            <a:r>
              <a:rPr lang="en" sz="2000" dirty="0">
                <a:solidFill>
                  <a:schemeClr val="tx1"/>
                </a:solidFill>
              </a:rPr>
              <a:t>: Django + Graphene (</a:t>
            </a:r>
            <a:r>
              <a:rPr lang="en" sz="2000" dirty="0" err="1">
                <a:solidFill>
                  <a:schemeClr val="tx1"/>
                </a:solidFill>
              </a:rPr>
              <a:t>GraphQL</a:t>
            </a:r>
            <a:r>
              <a:rPr lang="en" sz="2000" dirty="0">
                <a:solidFill>
                  <a:schemeClr val="tx1"/>
                </a:solidFill>
              </a:rPr>
              <a:t> API), Express + Prisma (</a:t>
            </a:r>
            <a:r>
              <a:rPr lang="ru-RU" sz="2000" dirty="0">
                <a:solidFill>
                  <a:schemeClr val="tx1"/>
                </a:solidFill>
              </a:rPr>
              <a:t>внутренний сервис)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" sz="2000" b="1" dirty="0">
                <a:solidFill>
                  <a:schemeClr val="tx1"/>
                </a:solidFill>
              </a:rPr>
              <a:t>Frontend</a:t>
            </a:r>
            <a:r>
              <a:rPr lang="en" sz="2000" dirty="0">
                <a:solidFill>
                  <a:schemeClr val="tx1"/>
                </a:solidFill>
              </a:rPr>
              <a:t>: React, CKEditor5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1"/>
                </a:solidFill>
              </a:rPr>
              <a:t>База данных</a:t>
            </a:r>
            <a:r>
              <a:rPr lang="ru-RU" sz="2000" dirty="0">
                <a:solidFill>
                  <a:schemeClr val="tx1"/>
                </a:solidFill>
              </a:rPr>
              <a:t>: </a:t>
            </a:r>
            <a:r>
              <a:rPr lang="en" sz="2000" dirty="0">
                <a:solidFill>
                  <a:schemeClr val="tx1"/>
                </a:solidFill>
              </a:rPr>
              <a:t>PostgreSQL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1"/>
                </a:solidFill>
              </a:rPr>
              <a:t>Рекомендательная система</a:t>
            </a:r>
            <a:r>
              <a:rPr lang="ru-RU" sz="2000" dirty="0">
                <a:solidFill>
                  <a:schemeClr val="tx1"/>
                </a:solidFill>
              </a:rPr>
              <a:t>: </a:t>
            </a:r>
            <a:r>
              <a:rPr lang="en" sz="2000" dirty="0" err="1">
                <a:solidFill>
                  <a:schemeClr val="tx1"/>
                </a:solidFill>
              </a:rPr>
              <a:t>Recombee</a:t>
            </a:r>
            <a:endParaRPr lang="en" sz="20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" sz="2000" b="1" dirty="0" err="1">
                <a:solidFill>
                  <a:schemeClr val="tx1"/>
                </a:solidFill>
              </a:rPr>
              <a:t>DevTools</a:t>
            </a:r>
            <a:r>
              <a:rPr lang="en" sz="2000" dirty="0">
                <a:solidFill>
                  <a:schemeClr val="tx1"/>
                </a:solidFill>
              </a:rPr>
              <a:t>: Git, Docker, REST, </a:t>
            </a:r>
            <a:r>
              <a:rPr lang="en" sz="2000" dirty="0" err="1">
                <a:solidFill>
                  <a:schemeClr val="tx1"/>
                </a:solidFill>
              </a:rPr>
              <a:t>GraphQL</a:t>
            </a:r>
            <a:r>
              <a:rPr lang="en" sz="2000" dirty="0">
                <a:solidFill>
                  <a:schemeClr val="tx1"/>
                </a:solidFill>
              </a:rPr>
              <a:t>, Memory Cache</a:t>
            </a:r>
          </a:p>
          <a:p>
            <a:pPr marL="889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endParaRPr sz="22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755FD75-E0A9-2DA8-0899-AFCCA91960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1152475"/>
            <a:ext cx="5940425" cy="33978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9DB07-1033-304D-FC70-70445937C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657EFB-3FE6-6C7B-E4FB-ECEF81AD30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5066062-BED6-3C34-34B6-21FD5AF787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8</a:t>
            </a:fld>
            <a:endParaRPr lang="ru"/>
          </a:p>
        </p:txBody>
      </p:sp>
      <p:pic>
        <p:nvPicPr>
          <p:cNvPr id="5" name="Рисунок 4" descr="Изображение выглядит как текст, снимок экрана, программное обеспечение, Веб-сайт&#10;&#10;Автоматически созданное описание">
            <a:extLst>
              <a:ext uri="{FF2B5EF4-FFF2-40B4-BE49-F238E27FC236}">
                <a16:creationId xmlns:a16="http://schemas.microsoft.com/office/drawing/2014/main" id="{398244E2-E348-7910-4837-18616614F2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866" y="1017725"/>
            <a:ext cx="5940425" cy="340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060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551FA-DE87-0D0B-E02B-18922CED9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BE98CD-1BD9-E4A5-5081-3CF0BE3646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15B447-461A-AE4D-62D8-0DC711DAE6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9</a:t>
            </a:fld>
            <a:endParaRPr lang="ru"/>
          </a:p>
        </p:txBody>
      </p:sp>
      <p:pic>
        <p:nvPicPr>
          <p:cNvPr id="5" name="Рисунок 4" descr="Изображение выглядит как снимок экрана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D479FCE-F85E-BCC6-E9D2-5EBE9593BC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16" y="1164005"/>
            <a:ext cx="5940425" cy="340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4735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236</Words>
  <Application>Microsoft Macintosh PowerPoint</Application>
  <PresentationFormat>Экран (16:9)</PresentationFormat>
  <Paragraphs>43</Paragraphs>
  <Slides>18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Times New Roman</vt:lpstr>
      <vt:lpstr>Simple Light</vt:lpstr>
      <vt:lpstr>Разработка платформы электронного обучения с построением индивидуальных образовательных курсов</vt:lpstr>
      <vt:lpstr>Актуальность</vt:lpstr>
      <vt:lpstr>Предмет</vt:lpstr>
      <vt:lpstr>Цель</vt:lpstr>
      <vt:lpstr>Задачи</vt:lpstr>
      <vt:lpstr>Инструменты и технологии</vt:lpstr>
      <vt:lpstr>Результат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Светлана Гончарова</dc:creator>
  <cp:lastModifiedBy>y</cp:lastModifiedBy>
  <cp:revision>6</cp:revision>
  <dcterms:modified xsi:type="dcterms:W3CDTF">2025-05-24T12:51:59Z</dcterms:modified>
</cp:coreProperties>
</file>